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4"/>
  </p:sldMasterIdLst>
  <p:notesMasterIdLst>
    <p:notesMasterId r:id="rId16"/>
  </p:notesMasterIdLst>
  <p:sldIdLst>
    <p:sldId id="302" r:id="rId5"/>
    <p:sldId id="370" r:id="rId6"/>
    <p:sldId id="373" r:id="rId7"/>
    <p:sldId id="396" r:id="rId8"/>
    <p:sldId id="398" r:id="rId9"/>
    <p:sldId id="399" r:id="rId10"/>
    <p:sldId id="400" r:id="rId11"/>
    <p:sldId id="403" r:id="rId12"/>
    <p:sldId id="401" r:id="rId13"/>
    <p:sldId id="402" r:id="rId14"/>
    <p:sldId id="32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EDF4"/>
    <a:srgbClr val="004A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92" autoAdjust="0"/>
    <p:restoredTop sz="77426" autoAdjust="0"/>
  </p:normalViewPr>
  <p:slideViewPr>
    <p:cSldViewPr snapToGrid="0" snapToObjects="1">
      <p:cViewPr varScale="1">
        <p:scale>
          <a:sx n="88" d="100"/>
          <a:sy n="88" d="100"/>
        </p:scale>
        <p:origin x="1746" y="90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15EE59-A459-7D43-B7F3-B65782BB58ED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20102-46DD-3F45-AC97-2EB2A42C5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774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20102-46DD-3F45-AC97-2EB2A42C54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34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 included minimum requirements.</a:t>
            </a:r>
            <a:r>
              <a:rPr lang="en-US" baseline="0" dirty="0" smtClean="0"/>
              <a:t> It is ok to provide additional information as part of the assessment such as renewable energy opportunities, phosphorus removal, energy resiliency, etc…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Capital Improvement recommendations – we are looking to meet our standard custom criteria (1.5 to 10 year simple payback)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are looking for energy saving projects that make practical sense – not necessarily a complete facility upgrade.  Implement a smaller blower or an Adjustable Speed Drive for modulating system down – instead of replacing 3 system blowers with new ones.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20102-46DD-3F45-AC97-2EB2A42C54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60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Incentive can be paid directly to Trade Ally with correct invoice showing payment reduction</a:t>
            </a:r>
          </a:p>
          <a:p>
            <a:r>
              <a:rPr lang="en-US" dirty="0" smtClean="0"/>
              <a:t>“Find It With Focus” – Website search will show eligible “service provider” in the area that is chosen</a:t>
            </a:r>
          </a:p>
          <a:p>
            <a:r>
              <a:rPr lang="en-US" dirty="0" smtClean="0"/>
              <a:t>“Endorsement” for being a supporter of the Focus on Energy Program and willingness to participate in the program</a:t>
            </a:r>
          </a:p>
          <a:p>
            <a:r>
              <a:rPr lang="en-US" dirty="0" smtClean="0"/>
              <a:t>Joint Marketing / Cooperative funds and marketing materials</a:t>
            </a:r>
          </a:p>
          <a:p>
            <a:endParaRPr lang="en-US" dirty="0" smtClean="0"/>
          </a:p>
          <a:p>
            <a:r>
              <a:rPr lang="en-US" dirty="0" smtClean="0"/>
              <a:t>TRADE ALLY LOGO CO-BRANDED MATERIALS</a:t>
            </a:r>
          </a:p>
          <a:p>
            <a:r>
              <a:rPr lang="en-US" dirty="0" smtClean="0"/>
              <a:t>Trade Allies are permitted to use the Trade Ally logo for the following co-branded materials:</a:t>
            </a:r>
          </a:p>
          <a:p>
            <a:r>
              <a:rPr lang="en-US" dirty="0" smtClean="0"/>
              <a:t>• Print and broadcast material for company</a:t>
            </a:r>
          </a:p>
          <a:p>
            <a:r>
              <a:rPr lang="en-US" dirty="0" smtClean="0"/>
              <a:t>advertisements (brochures, newspaper,</a:t>
            </a:r>
          </a:p>
          <a:p>
            <a:r>
              <a:rPr lang="en-US" dirty="0" smtClean="0"/>
              <a:t>magazine, trade journals, flyers, television,</a:t>
            </a:r>
          </a:p>
          <a:p>
            <a:r>
              <a:rPr lang="en-US" dirty="0" smtClean="0"/>
              <a:t>radio, etc.)</a:t>
            </a:r>
          </a:p>
          <a:p>
            <a:r>
              <a:rPr lang="en-US" dirty="0" smtClean="0"/>
              <a:t>• Company websites</a:t>
            </a:r>
          </a:p>
          <a:p>
            <a:r>
              <a:rPr lang="en-US" dirty="0" smtClean="0"/>
              <a:t>• Signage</a:t>
            </a:r>
          </a:p>
          <a:p>
            <a:r>
              <a:rPr lang="en-US" dirty="0" smtClean="0"/>
              <a:t>• Vehicle decals</a:t>
            </a:r>
          </a:p>
          <a:p>
            <a:r>
              <a:rPr lang="en-US" dirty="0" smtClean="0"/>
              <a:t>• Business cards</a:t>
            </a:r>
          </a:p>
          <a:p>
            <a:r>
              <a:rPr lang="en-US" dirty="0" smtClean="0"/>
              <a:t>Trade Allies are not permitted to use the Trade Ally logo on the following materials:</a:t>
            </a:r>
          </a:p>
          <a:p>
            <a:r>
              <a:rPr lang="en-US" dirty="0" smtClean="0"/>
              <a:t>• Product advertisements (Focus on Energy does not endorse any specific makes or models of products)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TRADE ALLY CO-BRANDING AD OFFERING Trade Allies who wish to co-brand an advertisement with Focus on Energy can now take advantage of a special offering. Focus on Energy will reimburse registered Trade Allies 50%, up to $500, of an ad or marketing materials in the market by December 31, 2018. The funds available will be on a first-come first-serve basis.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20102-46DD-3F45-AC97-2EB2A42C54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037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20102-46DD-3F45-AC97-2EB2A42C549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866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183379"/>
            <a:ext cx="9144000" cy="1453849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PRESENTATION NAME</a:t>
            </a:r>
          </a:p>
          <a:p>
            <a:r>
              <a:rPr lang="en-US" dirty="0" smtClean="0"/>
              <a:t>Presented by:</a:t>
            </a:r>
          </a:p>
          <a:p>
            <a:r>
              <a:rPr lang="en-US" dirty="0" smtClean="0"/>
              <a:t>Presentation Date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183379"/>
            <a:ext cx="9144000" cy="1453849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PRESENTATION NAME</a:t>
            </a:r>
          </a:p>
          <a:p>
            <a:r>
              <a:rPr lang="en-US" dirty="0" smtClean="0"/>
              <a:t>Presented by:</a:t>
            </a:r>
          </a:p>
          <a:p>
            <a:r>
              <a:rPr lang="en-US" dirty="0" smtClean="0"/>
              <a:t>Presentation Date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183379"/>
            <a:ext cx="9144000" cy="1453849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PRESENTATION NAME</a:t>
            </a:r>
          </a:p>
          <a:p>
            <a:r>
              <a:rPr lang="en-US" dirty="0" smtClean="0"/>
              <a:t>Presented by:</a:t>
            </a:r>
          </a:p>
          <a:p>
            <a:r>
              <a:rPr lang="en-US" dirty="0" smtClean="0"/>
              <a:t>Presentation Date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183379"/>
            <a:ext cx="9144000" cy="1453849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PRESENTATION NAME</a:t>
            </a:r>
          </a:p>
          <a:p>
            <a:r>
              <a:rPr lang="en-US" dirty="0" smtClean="0"/>
              <a:t>Presented by:</a:t>
            </a:r>
          </a:p>
          <a:p>
            <a:r>
              <a:rPr lang="en-US" dirty="0" smtClean="0"/>
              <a:t>Presentation Date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1190"/>
            <a:ext cx="10515600" cy="1379700"/>
          </a:xfrm>
        </p:spPr>
        <p:txBody>
          <a:bodyPr>
            <a:normAutofit/>
          </a:bodyPr>
          <a:lstStyle>
            <a:lvl1pPr>
              <a:defRPr sz="4200" b="1">
                <a:solidFill>
                  <a:srgbClr val="004A6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4A62"/>
              </a:buClr>
              <a:buSzPct val="80000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Clr>
                <a:srgbClr val="004A62"/>
              </a:buClr>
              <a:buSzPct val="80000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rgbClr val="004A62"/>
              </a:buClr>
              <a:buSzPct val="80000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4A62"/>
              </a:buClr>
              <a:buSzPct val="80000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4A62"/>
              </a:buClr>
              <a:buSzPct val="80000"/>
              <a:defRPr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44140" y="6316306"/>
            <a:ext cx="628118" cy="365125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A9D697E0-8BAF-FE48-9163-E2A2C07FE6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779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buClr>
                <a:srgbClr val="004A62"/>
              </a:buClr>
              <a:buSzPct val="80000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Clr>
                <a:srgbClr val="004A62"/>
              </a:buClr>
              <a:buSzPct val="80000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rgbClr val="004A62"/>
              </a:buClr>
              <a:buSzPct val="80000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4A62"/>
              </a:buClr>
              <a:buSzPct val="80000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4A62"/>
              </a:buClr>
              <a:buSzPct val="80000"/>
              <a:defRPr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buClr>
                <a:srgbClr val="004A62"/>
              </a:buClr>
              <a:buSzPct val="80000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Clr>
                <a:srgbClr val="004A62"/>
              </a:buClr>
              <a:buSzPct val="80000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rgbClr val="004A62"/>
              </a:buClr>
              <a:buSzPct val="80000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rgbClr val="004A62"/>
              </a:buClr>
              <a:buSzPct val="80000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rgbClr val="004A62"/>
              </a:buClr>
              <a:buSzPct val="80000"/>
              <a:defRPr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141190"/>
            <a:ext cx="10515600" cy="1379700"/>
          </a:xfrm>
        </p:spPr>
        <p:txBody>
          <a:bodyPr>
            <a:normAutofit/>
          </a:bodyPr>
          <a:lstStyle>
            <a:lvl1pPr>
              <a:defRPr sz="4200" b="1">
                <a:solidFill>
                  <a:srgbClr val="004A6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058" y="6316306"/>
            <a:ext cx="2743200" cy="365125"/>
          </a:xfrm>
        </p:spPr>
        <p:txBody>
          <a:bodyPr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fld id="{DEBE91C7-46DC-8545-BA08-1C14CDD614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241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2773679"/>
            <a:ext cx="9144000" cy="668021"/>
          </a:xfrm>
        </p:spPr>
        <p:txBody>
          <a:bodyPr>
            <a:no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SECTION NAME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1CC1A-BE9D-3641-A07B-78400229DA24}" type="datetimeFigureOut">
              <a:rPr lang="en-US" smtClean="0"/>
              <a:t>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697E0-8BAF-FE48-9163-E2A2C07FE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5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57" r:id="rId5"/>
    <p:sldLayoutId id="2147483659" r:id="rId6"/>
    <p:sldLayoutId id="2147483664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Franklin Gothic Demi Cond" panose="020B0706030402020204" pitchFamily="34" charset="0"/>
              </a:rPr>
              <a:t>WASTEWATER SERVICE PROVIDER TRAINING</a:t>
            </a:r>
            <a:endParaRPr lang="en-US" dirty="0">
              <a:latin typeface="Franklin Gothic Demi Cond" panose="020B0706030402020204" pitchFamily="34" charset="0"/>
            </a:endParaRPr>
          </a:p>
          <a:p>
            <a:r>
              <a:rPr lang="en-US" dirty="0" smtClean="0">
                <a:latin typeface="Franklin Gothic Medium Cond" panose="020B0606030402020204" pitchFamily="34" charset="0"/>
              </a:rPr>
              <a:t>STEVE CRAKER – </a:t>
            </a:r>
            <a:r>
              <a:rPr lang="en-US" dirty="0">
                <a:latin typeface="Franklin Gothic Medium Cond" panose="020B0606030402020204" pitchFamily="34" charset="0"/>
              </a:rPr>
              <a:t>FOCUS ON ENERGY</a:t>
            </a:r>
            <a:r>
              <a:rPr lang="en-US" baseline="30000" dirty="0" smtClean="0">
                <a:latin typeface="Franklin Gothic Medium Cond" panose="020B0606030402020204" pitchFamily="34" charset="0"/>
              </a:rPr>
              <a:t>®</a:t>
            </a:r>
          </a:p>
          <a:p>
            <a:r>
              <a:rPr lang="en-US" dirty="0" smtClean="0">
                <a:latin typeface="Franklin Gothic Medium Cond" panose="020B0606030402020204" pitchFamily="34" charset="0"/>
              </a:rPr>
              <a:t>FEBRUARY </a:t>
            </a:r>
            <a:r>
              <a:rPr lang="en-US" dirty="0" smtClean="0">
                <a:latin typeface="Franklin Gothic Medium Cond" panose="020B0606030402020204" pitchFamily="34" charset="0"/>
              </a:rPr>
              <a:t>13, 2020</a:t>
            </a:r>
          </a:p>
          <a:p>
            <a:endParaRPr lang="en-US" baseline="30000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12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1190"/>
            <a:ext cx="6951785" cy="1379700"/>
          </a:xfrm>
        </p:spPr>
        <p:txBody>
          <a:bodyPr/>
          <a:lstStyle/>
          <a:p>
            <a:r>
              <a:rPr lang="en-US" dirty="0">
                <a:latin typeface="Franklin Gothic Medium Cond" panose="020B0606030402020204" pitchFamily="34" charset="0"/>
              </a:rPr>
              <a:t>Getting s</a:t>
            </a:r>
            <a:r>
              <a:rPr lang="en-US" dirty="0" smtClean="0">
                <a:latin typeface="Franklin Gothic Medium Cond" panose="020B0606030402020204" pitchFamily="34" charset="0"/>
              </a:rPr>
              <a:t>tarted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0"/>
            <a:ext cx="10515600" cy="4348163"/>
          </a:xfrm>
        </p:spPr>
        <p:txBody>
          <a:bodyPr>
            <a:normAutofit/>
          </a:bodyPr>
          <a:lstStyle/>
          <a:p>
            <a:r>
              <a:rPr lang="en-US" dirty="0">
                <a:latin typeface="ITC Franklin Gothic Book" pitchFamily="34" charset="0"/>
              </a:rPr>
              <a:t>Complete online WSP Enrollment Application</a:t>
            </a:r>
          </a:p>
          <a:p>
            <a:r>
              <a:rPr lang="en-US" dirty="0">
                <a:latin typeface="ITC Franklin Gothic Book" pitchFamily="34" charset="0"/>
              </a:rPr>
              <a:t>Become a Registered Trade Ally (if not already)</a:t>
            </a:r>
          </a:p>
          <a:p>
            <a:r>
              <a:rPr lang="en-US" dirty="0">
                <a:latin typeface="ITC Franklin Gothic Book" pitchFamily="34" charset="0"/>
              </a:rPr>
              <a:t>Contact customers</a:t>
            </a:r>
          </a:p>
          <a:p>
            <a:r>
              <a:rPr lang="en-US" dirty="0">
                <a:latin typeface="ITC Franklin Gothic Book" pitchFamily="34" charset="0"/>
              </a:rPr>
              <a:t>Send application and proposal to Joe Kottwitz or Steve Craker to start </a:t>
            </a:r>
            <a:r>
              <a:rPr lang="en-US" dirty="0" smtClean="0">
                <a:latin typeface="ITC Franklin Gothic Book" pitchFamily="34" charset="0"/>
              </a:rPr>
              <a:t>the pre-approval </a:t>
            </a:r>
            <a:r>
              <a:rPr lang="en-US" dirty="0">
                <a:latin typeface="ITC Franklin Gothic Book" pitchFamily="34" charset="0"/>
              </a:rPr>
              <a:t>process</a:t>
            </a:r>
          </a:p>
        </p:txBody>
      </p:sp>
    </p:spTree>
    <p:extLst>
      <p:ext uri="{BB962C8B-B14F-4D97-AF65-F5344CB8AC3E}">
        <p14:creationId xmlns:p14="http://schemas.microsoft.com/office/powerpoint/2010/main" val="166872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6026" y="141190"/>
            <a:ext cx="5297772" cy="1379700"/>
          </a:xfrm>
        </p:spPr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Questions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951094" y="2779486"/>
            <a:ext cx="6240905" cy="22637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ITC Franklin Gothic Book" pitchFamily="34" charset="0"/>
              </a:rPr>
              <a:t>Call:  888.623.2146</a:t>
            </a:r>
            <a:endParaRPr lang="en-US" dirty="0">
              <a:latin typeface="ITC Franklin Gothic Book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ITC Franklin Gothic Book" pitchFamily="34" charset="0"/>
              </a:rPr>
              <a:t>Visit:  focusonenergy.com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6" r="26305"/>
          <a:stretch/>
        </p:blipFill>
        <p:spPr>
          <a:xfrm>
            <a:off x="-184639" y="0"/>
            <a:ext cx="57853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35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Agenda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ITC Franklin Gothic Book" pitchFamily="34" charset="0"/>
              </a:rPr>
              <a:t>Customer </a:t>
            </a:r>
            <a:r>
              <a:rPr lang="en-US" dirty="0" smtClean="0">
                <a:latin typeface="ITC Franklin Gothic Book" pitchFamily="34" charset="0"/>
              </a:rPr>
              <a:t>eligibility requirements</a:t>
            </a:r>
            <a:endParaRPr lang="en-US" dirty="0">
              <a:latin typeface="ITC Franklin Gothic Book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latin typeface="ITC Franklin Gothic Book" pitchFamily="34" charset="0"/>
              </a:rPr>
              <a:t>Incentive application details</a:t>
            </a:r>
            <a:endParaRPr lang="en-US" dirty="0">
              <a:latin typeface="ITC Franklin Gothic Book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ITC Franklin Gothic Book" pitchFamily="34" charset="0"/>
              </a:rPr>
              <a:t>Energy </a:t>
            </a:r>
            <a:r>
              <a:rPr lang="en-US" dirty="0" smtClean="0">
                <a:latin typeface="ITC Franklin Gothic Book" pitchFamily="34" charset="0"/>
              </a:rPr>
              <a:t>assessment template</a:t>
            </a:r>
            <a:endParaRPr lang="en-US" dirty="0">
              <a:latin typeface="ITC Franklin Gothic Book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ITC Franklin Gothic Book" pitchFamily="34" charset="0"/>
              </a:rPr>
              <a:t>Marketing </a:t>
            </a:r>
            <a:r>
              <a:rPr lang="en-US" dirty="0" smtClean="0">
                <a:latin typeface="ITC Franklin Gothic Book" pitchFamily="34" charset="0"/>
              </a:rPr>
              <a:t>opportunities</a:t>
            </a:r>
            <a:endParaRPr lang="en-US" dirty="0">
              <a:latin typeface="ITC Franklin Gothic Book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ITC Franklin Gothic Book" pitchFamily="34" charset="0"/>
              </a:rPr>
              <a:t>Resources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ITC Franklin Gothic Book" pitchFamily="34" charset="0"/>
              </a:rPr>
              <a:t>Additional </a:t>
            </a:r>
            <a:r>
              <a:rPr lang="en-US" dirty="0" smtClean="0">
                <a:latin typeface="ITC Franklin Gothic Book" pitchFamily="34" charset="0"/>
              </a:rPr>
              <a:t>wastewater offerings</a:t>
            </a:r>
            <a:endParaRPr lang="en-US" dirty="0">
              <a:latin typeface="ITC Franklin Gothic Book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ITC Franklin Gothic Book" pitchFamily="34" charset="0"/>
              </a:rPr>
              <a:t>Getting </a:t>
            </a:r>
            <a:r>
              <a:rPr lang="en-US" dirty="0" smtClean="0">
                <a:latin typeface="ITC Franklin Gothic Book" pitchFamily="34" charset="0"/>
              </a:rPr>
              <a:t>started</a:t>
            </a:r>
            <a:endParaRPr lang="en-US" dirty="0">
              <a:latin typeface="ITC Franklin Gothic Book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41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1190"/>
            <a:ext cx="6951785" cy="1379700"/>
          </a:xfrm>
        </p:spPr>
        <p:txBody>
          <a:bodyPr/>
          <a:lstStyle/>
          <a:p>
            <a:r>
              <a:rPr lang="en-US" dirty="0">
                <a:latin typeface="Franklin Gothic Medium Cond" panose="020B0606030402020204" pitchFamily="34" charset="0"/>
              </a:rPr>
              <a:t>Wastewater Service Provider (WSP) </a:t>
            </a:r>
            <a:r>
              <a:rPr lang="en-US" dirty="0" smtClean="0">
                <a:latin typeface="Franklin Gothic Medium Cond" panose="020B0606030402020204" pitchFamily="34" charset="0"/>
              </a:rPr>
              <a:t>requirements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0"/>
            <a:ext cx="10515600" cy="4348163"/>
          </a:xfrm>
        </p:spPr>
        <p:txBody>
          <a:bodyPr>
            <a:normAutofit/>
          </a:bodyPr>
          <a:lstStyle/>
          <a:p>
            <a:r>
              <a:rPr lang="en-US" dirty="0">
                <a:latin typeface="ITC Franklin Gothic Book" pitchFamily="34" charset="0"/>
              </a:rPr>
              <a:t>Must be a registered Trade Ally with Focus on Energy</a:t>
            </a:r>
          </a:p>
          <a:p>
            <a:r>
              <a:rPr lang="en-US" dirty="0">
                <a:latin typeface="ITC Franklin Gothic Book" pitchFamily="34" charset="0"/>
              </a:rPr>
              <a:t>Licensed PE </a:t>
            </a:r>
            <a:endParaRPr lang="en-US" dirty="0" smtClean="0">
              <a:latin typeface="ITC Franklin Gothic Book" pitchFamily="34" charset="0"/>
            </a:endParaRPr>
          </a:p>
          <a:p>
            <a:endParaRPr lang="en-US" dirty="0">
              <a:latin typeface="ITC Franklin Gothic Book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ITC Franklin Gothic Book" pitchFamily="34" charset="0"/>
              </a:rPr>
              <a:t>OR</a:t>
            </a:r>
            <a:endParaRPr lang="en-US" dirty="0">
              <a:latin typeface="ITC Franklin Gothic Book" pitchFamily="34" charset="0"/>
            </a:endParaRPr>
          </a:p>
          <a:p>
            <a:endParaRPr lang="en-US" dirty="0" smtClean="0">
              <a:latin typeface="ITC Franklin Gothic Book" pitchFamily="34" charset="0"/>
            </a:endParaRPr>
          </a:p>
          <a:p>
            <a:r>
              <a:rPr lang="en-US" dirty="0" smtClean="0">
                <a:latin typeface="ITC Franklin Gothic Book" pitchFamily="34" charset="0"/>
              </a:rPr>
              <a:t>Other </a:t>
            </a:r>
            <a:r>
              <a:rPr lang="en-US" dirty="0">
                <a:latin typeface="ITC Franklin Gothic Book" pitchFamily="34" charset="0"/>
              </a:rPr>
              <a:t>professional energy accreditation such as CEM, CEA, BEAP, or LEED</a:t>
            </a:r>
          </a:p>
          <a:p>
            <a:r>
              <a:rPr lang="en-US" dirty="0">
                <a:latin typeface="ITC Franklin Gothic Book" pitchFamily="34" charset="0"/>
              </a:rPr>
              <a:t>Minimum 2 years’ experience with wastewater infrastructure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71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1190"/>
            <a:ext cx="6951785" cy="1379700"/>
          </a:xfrm>
        </p:spPr>
        <p:txBody>
          <a:bodyPr/>
          <a:lstStyle/>
          <a:p>
            <a:r>
              <a:rPr lang="en-US" dirty="0" smtClean="0">
                <a:latin typeface="Franklin Gothic Medium Cond" panose="020B0606030402020204" pitchFamily="34" charset="0"/>
              </a:rPr>
              <a:t>Incentive application details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0"/>
            <a:ext cx="10515600" cy="4348163"/>
          </a:xfrm>
        </p:spPr>
        <p:txBody>
          <a:bodyPr>
            <a:normAutofit/>
          </a:bodyPr>
          <a:lstStyle/>
          <a:p>
            <a:r>
              <a:rPr lang="en-US" dirty="0">
                <a:latin typeface="ITC Franklin Gothic Book" pitchFamily="34" charset="0"/>
              </a:rPr>
              <a:t>Incentive is 90% of the assessment cost up to $</a:t>
            </a:r>
            <a:r>
              <a:rPr lang="en-US" dirty="0" smtClean="0">
                <a:latin typeface="ITC Franklin Gothic Book" pitchFamily="34" charset="0"/>
              </a:rPr>
              <a:t>5,000</a:t>
            </a:r>
          </a:p>
          <a:p>
            <a:pPr lvl="1"/>
            <a:r>
              <a:rPr lang="en-US" dirty="0" smtClean="0">
                <a:latin typeface="ITC Franklin Gothic Book" pitchFamily="34" charset="0"/>
              </a:rPr>
              <a:t>Paid </a:t>
            </a:r>
            <a:r>
              <a:rPr lang="en-US" dirty="0">
                <a:latin typeface="ITC Franklin Gothic Book" pitchFamily="34" charset="0"/>
              </a:rPr>
              <a:t>directly to the WSP</a:t>
            </a:r>
          </a:p>
          <a:p>
            <a:r>
              <a:rPr lang="en-US" dirty="0">
                <a:latin typeface="ITC Franklin Gothic Book" pitchFamily="34" charset="0"/>
              </a:rPr>
              <a:t>Submit </a:t>
            </a:r>
            <a:r>
              <a:rPr lang="en-US" dirty="0" smtClean="0">
                <a:latin typeface="ITC Franklin Gothic Book" pitchFamily="34" charset="0"/>
              </a:rPr>
              <a:t>the proposal and application </a:t>
            </a:r>
            <a:r>
              <a:rPr lang="en-US" dirty="0">
                <a:latin typeface="ITC Franklin Gothic Book" pitchFamily="34" charset="0"/>
              </a:rPr>
              <a:t>to Joe Kottwitz </a:t>
            </a:r>
            <a:r>
              <a:rPr lang="en-US" dirty="0" smtClean="0">
                <a:latin typeface="ITC Franklin Gothic Book" pitchFamily="34" charset="0"/>
              </a:rPr>
              <a:t>or </a:t>
            </a:r>
            <a:r>
              <a:rPr lang="en-US" dirty="0">
                <a:latin typeface="ITC Franklin Gothic Book" pitchFamily="34" charset="0"/>
              </a:rPr>
              <a:t>Steve Craker </a:t>
            </a:r>
            <a:endParaRPr lang="en-US" dirty="0" smtClean="0">
              <a:latin typeface="ITC Franklin Gothic Book" pitchFamily="34" charset="0"/>
            </a:endParaRPr>
          </a:p>
          <a:p>
            <a:r>
              <a:rPr lang="en-US" dirty="0">
                <a:latin typeface="ITC Franklin Gothic Book" pitchFamily="34" charset="0"/>
              </a:rPr>
              <a:t>Contact information:</a:t>
            </a:r>
          </a:p>
          <a:p>
            <a:pPr lvl="1"/>
            <a:r>
              <a:rPr lang="en-US" dirty="0">
                <a:latin typeface="ITC Franklin Gothic Book" pitchFamily="34" charset="0"/>
              </a:rPr>
              <a:t>Joe Kottwitz, Wastewater Subject Matter Expert                                 </a:t>
            </a:r>
            <a:r>
              <a:rPr lang="en-US" b="1" dirty="0">
                <a:latin typeface="ITC Franklin Gothic Book" pitchFamily="34" charset="0"/>
              </a:rPr>
              <a:t>joe.kottwitz@focusonenergy.com</a:t>
            </a:r>
          </a:p>
          <a:p>
            <a:pPr lvl="1"/>
            <a:r>
              <a:rPr lang="en-US" dirty="0">
                <a:latin typeface="ITC Franklin Gothic Book" pitchFamily="34" charset="0"/>
              </a:rPr>
              <a:t>Steve Craker, Trade Ally Energy Advisor  </a:t>
            </a:r>
            <a:r>
              <a:rPr lang="en-US" b="1" dirty="0" smtClean="0">
                <a:latin typeface="ITC Franklin Gothic Book" pitchFamily="34" charset="0"/>
              </a:rPr>
              <a:t>steve.craker@focusonenergy.com</a:t>
            </a:r>
            <a:endParaRPr lang="en-US" b="1" dirty="0">
              <a:latin typeface="ITC 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94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1190"/>
            <a:ext cx="6951785" cy="1379700"/>
          </a:xfrm>
        </p:spPr>
        <p:txBody>
          <a:bodyPr/>
          <a:lstStyle/>
          <a:p>
            <a:r>
              <a:rPr lang="en-US" dirty="0">
                <a:latin typeface="Franklin Gothic Medium Cond" panose="020B0606030402020204" pitchFamily="34" charset="0"/>
              </a:rPr>
              <a:t>Critical </a:t>
            </a:r>
            <a:r>
              <a:rPr lang="en-US" dirty="0" smtClean="0">
                <a:latin typeface="Franklin Gothic Medium Cond" panose="020B0606030402020204" pitchFamily="34" charset="0"/>
              </a:rPr>
              <a:t>information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0"/>
            <a:ext cx="10515600" cy="434816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ITC Franklin Gothic Book" pitchFamily="34" charset="0"/>
              </a:rPr>
              <a:t>Must </a:t>
            </a:r>
            <a:r>
              <a:rPr lang="en-US" dirty="0">
                <a:latin typeface="ITC Franklin Gothic Book" pitchFamily="34" charset="0"/>
              </a:rPr>
              <a:t>receive pre-approval before beginning assessment</a:t>
            </a:r>
          </a:p>
          <a:p>
            <a:pPr lvl="1"/>
            <a:r>
              <a:rPr lang="en-US" dirty="0">
                <a:latin typeface="ITC Franklin Gothic Book" pitchFamily="34" charset="0"/>
              </a:rPr>
              <a:t>Including Incentive Agreement form signed by both the customer and Energy </a:t>
            </a:r>
            <a:r>
              <a:rPr lang="en-US" dirty="0" smtClean="0">
                <a:latin typeface="ITC Franklin Gothic Book" pitchFamily="34" charset="0"/>
              </a:rPr>
              <a:t>Advisor</a:t>
            </a:r>
          </a:p>
          <a:p>
            <a:r>
              <a:rPr lang="en-US" dirty="0" smtClean="0">
                <a:latin typeface="ITC Franklin Gothic Book" pitchFamily="34" charset="0"/>
              </a:rPr>
              <a:t>Focus on Energy reserves </a:t>
            </a:r>
            <a:r>
              <a:rPr lang="en-US" dirty="0">
                <a:latin typeface="ITC Franklin Gothic Book" pitchFamily="34" charset="0"/>
              </a:rPr>
              <a:t>the right to request revisions of the reports until they meet the minimum </a:t>
            </a:r>
            <a:r>
              <a:rPr lang="en-US" dirty="0" smtClean="0">
                <a:latin typeface="ITC Franklin Gothic Book" pitchFamily="34" charset="0"/>
              </a:rPr>
              <a:t>requirements</a:t>
            </a:r>
          </a:p>
          <a:p>
            <a:r>
              <a:rPr lang="en-US" dirty="0" smtClean="0">
                <a:latin typeface="ITC Franklin Gothic Book" pitchFamily="34" charset="0"/>
              </a:rPr>
              <a:t>Incentive </a:t>
            </a:r>
            <a:r>
              <a:rPr lang="en-US" dirty="0">
                <a:latin typeface="ITC Franklin Gothic Book" pitchFamily="34" charset="0"/>
              </a:rPr>
              <a:t>payments will be delayed until reports meet all of the minimum </a:t>
            </a:r>
            <a:r>
              <a:rPr lang="en-US" dirty="0" smtClean="0">
                <a:latin typeface="ITC Franklin Gothic Book" pitchFamily="34" charset="0"/>
              </a:rPr>
              <a:t>requirements</a:t>
            </a:r>
            <a:endParaRPr lang="en-US" dirty="0">
              <a:latin typeface="ITC Franklin Gothic Book" pitchFamily="34" charset="0"/>
            </a:endParaRPr>
          </a:p>
          <a:p>
            <a:endParaRPr lang="en-US" dirty="0" smtClean="0">
              <a:latin typeface="ITC 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2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41190"/>
            <a:ext cx="7918938" cy="1379700"/>
          </a:xfrm>
        </p:spPr>
        <p:txBody>
          <a:bodyPr/>
          <a:lstStyle/>
          <a:p>
            <a:r>
              <a:rPr lang="en-US" dirty="0">
                <a:latin typeface="Franklin Gothic Medium Cond" panose="020B0606030402020204" pitchFamily="34" charset="0"/>
              </a:rPr>
              <a:t>Wastewater P</a:t>
            </a:r>
            <a:r>
              <a:rPr lang="en-US" dirty="0" smtClean="0">
                <a:latin typeface="Franklin Gothic Medium Cond" panose="020B0606030402020204" pitchFamily="34" charset="0"/>
              </a:rPr>
              <a:t>lant </a:t>
            </a:r>
            <a:r>
              <a:rPr lang="en-US" dirty="0">
                <a:latin typeface="Franklin Gothic Medium Cond" panose="020B0606030402020204" pitchFamily="34" charset="0"/>
              </a:rPr>
              <a:t>E</a:t>
            </a:r>
            <a:r>
              <a:rPr lang="en-US" dirty="0" smtClean="0">
                <a:latin typeface="Franklin Gothic Medium Cond" panose="020B0606030402020204" pitchFamily="34" charset="0"/>
              </a:rPr>
              <a:t>nergy </a:t>
            </a:r>
            <a:r>
              <a:rPr lang="en-US" dirty="0">
                <a:latin typeface="Franklin Gothic Medium Cond" panose="020B0606030402020204" pitchFamily="34" charset="0"/>
              </a:rPr>
              <a:t>A</a:t>
            </a:r>
            <a:r>
              <a:rPr lang="en-US" dirty="0" smtClean="0">
                <a:latin typeface="Franklin Gothic Medium Cond" panose="020B0606030402020204" pitchFamily="34" charset="0"/>
              </a:rPr>
              <a:t>ssessment (WWPEA) final report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0"/>
            <a:ext cx="10515600" cy="4348163"/>
          </a:xfrm>
        </p:spPr>
        <p:txBody>
          <a:bodyPr>
            <a:normAutofit/>
          </a:bodyPr>
          <a:lstStyle/>
          <a:p>
            <a:r>
              <a:rPr lang="en-US" dirty="0">
                <a:latin typeface="ITC Franklin Gothic Book" pitchFamily="34" charset="0"/>
              </a:rPr>
              <a:t>Requirements:</a:t>
            </a:r>
          </a:p>
          <a:p>
            <a:pPr lvl="1"/>
            <a:r>
              <a:rPr lang="en-US" dirty="0">
                <a:latin typeface="ITC Franklin Gothic Book" pitchFamily="34" charset="0"/>
              </a:rPr>
              <a:t>Executive </a:t>
            </a:r>
            <a:r>
              <a:rPr lang="en-US" dirty="0" smtClean="0">
                <a:latin typeface="ITC Franklin Gothic Book" pitchFamily="34" charset="0"/>
              </a:rPr>
              <a:t>summary</a:t>
            </a:r>
            <a:endParaRPr lang="en-US" dirty="0">
              <a:latin typeface="ITC Franklin Gothic Book" pitchFamily="34" charset="0"/>
            </a:endParaRPr>
          </a:p>
          <a:p>
            <a:pPr lvl="1"/>
            <a:r>
              <a:rPr lang="en-US" dirty="0">
                <a:latin typeface="ITC Franklin Gothic Book" pitchFamily="34" charset="0"/>
              </a:rPr>
              <a:t>Introduction and </a:t>
            </a:r>
            <a:r>
              <a:rPr lang="en-US" dirty="0" smtClean="0">
                <a:latin typeface="ITC Franklin Gothic Book" pitchFamily="34" charset="0"/>
              </a:rPr>
              <a:t>background information </a:t>
            </a:r>
            <a:r>
              <a:rPr lang="en-US" dirty="0">
                <a:latin typeface="ITC Franklin Gothic Book" pitchFamily="34" charset="0"/>
              </a:rPr>
              <a:t>(including BOD loads)</a:t>
            </a:r>
          </a:p>
          <a:p>
            <a:pPr lvl="1"/>
            <a:r>
              <a:rPr lang="en-US" dirty="0">
                <a:latin typeface="ITC Franklin Gothic Book" pitchFamily="34" charset="0"/>
              </a:rPr>
              <a:t>Existing </a:t>
            </a:r>
            <a:r>
              <a:rPr lang="en-US" dirty="0" smtClean="0">
                <a:latin typeface="ITC Franklin Gothic Book" pitchFamily="34" charset="0"/>
              </a:rPr>
              <a:t>infrastructure </a:t>
            </a:r>
            <a:r>
              <a:rPr lang="en-US" dirty="0">
                <a:latin typeface="ITC Franklin Gothic Book" pitchFamily="34" charset="0"/>
              </a:rPr>
              <a:t>and </a:t>
            </a:r>
            <a:r>
              <a:rPr lang="en-US" dirty="0" smtClean="0">
                <a:latin typeface="ITC Franklin Gothic Book" pitchFamily="34" charset="0"/>
              </a:rPr>
              <a:t>processes</a:t>
            </a:r>
            <a:endParaRPr lang="en-US" dirty="0">
              <a:latin typeface="ITC Franklin Gothic Book" pitchFamily="34" charset="0"/>
            </a:endParaRPr>
          </a:p>
          <a:p>
            <a:pPr lvl="1"/>
            <a:r>
              <a:rPr lang="en-US" dirty="0">
                <a:latin typeface="ITC Franklin Gothic Book" pitchFamily="34" charset="0"/>
              </a:rPr>
              <a:t>Energy </a:t>
            </a:r>
            <a:r>
              <a:rPr lang="en-US" dirty="0" smtClean="0">
                <a:latin typeface="ITC Franklin Gothic Book" pitchFamily="34" charset="0"/>
              </a:rPr>
              <a:t>use analysis</a:t>
            </a:r>
            <a:endParaRPr lang="en-US" dirty="0">
              <a:latin typeface="ITC Franklin Gothic Book" pitchFamily="34" charset="0"/>
            </a:endParaRPr>
          </a:p>
          <a:p>
            <a:pPr lvl="1"/>
            <a:r>
              <a:rPr lang="en-US" dirty="0">
                <a:latin typeface="ITC Franklin Gothic Book" pitchFamily="34" charset="0"/>
              </a:rPr>
              <a:t>Audit </a:t>
            </a:r>
            <a:r>
              <a:rPr lang="en-US" dirty="0" smtClean="0">
                <a:latin typeface="ITC Franklin Gothic Book" pitchFamily="34" charset="0"/>
              </a:rPr>
              <a:t>findings (potential projects)</a:t>
            </a:r>
            <a:endParaRPr lang="en-US" dirty="0">
              <a:latin typeface="ITC Franklin Gothic Book" pitchFamily="34" charset="0"/>
            </a:endParaRPr>
          </a:p>
          <a:p>
            <a:pPr lvl="2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ITC Franklin Gothic Book" pitchFamily="34" charset="0"/>
              </a:rPr>
              <a:t>Low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TC Franklin Gothic Book" pitchFamily="34" charset="0"/>
              </a:rPr>
              <a:t>cost/no cost recommendations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ITC Franklin Gothic Book" pitchFamily="34" charset="0"/>
            </a:endParaRPr>
          </a:p>
          <a:p>
            <a:pPr lvl="2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ITC Franklin Gothic Book" pitchFamily="34" charset="0"/>
              </a:rPr>
              <a:t>Capital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TC Franklin Gothic Book" pitchFamily="34" charset="0"/>
              </a:rPr>
              <a:t>improvement recommendations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ITC Franklin Gothic Book" pitchFamily="34" charset="0"/>
            </a:endParaRPr>
          </a:p>
          <a:p>
            <a:pPr lvl="2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ITC Franklin Gothic Book" pitchFamily="34" charset="0"/>
              </a:rPr>
              <a:t>Supporting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TC Franklin Gothic Book" pitchFamily="34" charset="0"/>
              </a:rPr>
              <a:t>calculations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ITC Franklin Gothic Book" pitchFamily="34" charset="0"/>
              </a:rPr>
              <a:t>for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TC Franklin Gothic Book" pitchFamily="34" charset="0"/>
              </a:rPr>
              <a:t>energy savings </a:t>
            </a:r>
          </a:p>
          <a:p>
            <a:pPr lvl="1"/>
            <a:r>
              <a:rPr lang="en-US" dirty="0" smtClean="0">
                <a:latin typeface="ITC Franklin Gothic Book" pitchFamily="34" charset="0"/>
              </a:rPr>
              <a:t>Appendix </a:t>
            </a:r>
            <a:r>
              <a:rPr lang="en-US" dirty="0">
                <a:latin typeface="ITC Franklin Gothic Book" pitchFamily="34" charset="0"/>
              </a:rPr>
              <a:t>1: CMAR </a:t>
            </a:r>
            <a:r>
              <a:rPr lang="en-US" dirty="0" smtClean="0">
                <a:latin typeface="ITC Franklin Gothic Book" pitchFamily="34" charset="0"/>
              </a:rPr>
              <a:t>data</a:t>
            </a:r>
            <a:endParaRPr lang="en-US" dirty="0">
              <a:latin typeface="ITC 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62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1190"/>
            <a:ext cx="6951785" cy="1379700"/>
          </a:xfrm>
        </p:spPr>
        <p:txBody>
          <a:bodyPr/>
          <a:lstStyle/>
          <a:p>
            <a:r>
              <a:rPr lang="en-US" dirty="0">
                <a:latin typeface="Franklin Gothic Medium Cond" panose="020B0606030402020204" pitchFamily="34" charset="0"/>
              </a:rPr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0"/>
            <a:ext cx="10515600" cy="4348163"/>
          </a:xfrm>
        </p:spPr>
        <p:txBody>
          <a:bodyPr>
            <a:normAutofit/>
          </a:bodyPr>
          <a:lstStyle/>
          <a:p>
            <a:r>
              <a:rPr lang="en-US" dirty="0">
                <a:latin typeface="ITC Franklin Gothic Book" pitchFamily="34" charset="0"/>
              </a:rPr>
              <a:t>WWPEA </a:t>
            </a:r>
            <a:r>
              <a:rPr lang="en-US" dirty="0" smtClean="0">
                <a:latin typeface="ITC Franklin Gothic Book" pitchFamily="34" charset="0"/>
              </a:rPr>
              <a:t>final report template</a:t>
            </a:r>
            <a:endParaRPr lang="en-US" dirty="0">
              <a:latin typeface="ITC Franklin Gothic Book" pitchFamily="34" charset="0"/>
            </a:endParaRPr>
          </a:p>
          <a:p>
            <a:r>
              <a:rPr lang="en-US" dirty="0">
                <a:latin typeface="ITC Franklin Gothic Book" pitchFamily="34" charset="0"/>
              </a:rPr>
              <a:t>Water &amp; Wastewater Best Practices </a:t>
            </a:r>
            <a:r>
              <a:rPr lang="en-US" dirty="0" smtClean="0">
                <a:latin typeface="ITC Franklin Gothic Book" pitchFamily="34" charset="0"/>
              </a:rPr>
              <a:t>guidebook</a:t>
            </a:r>
            <a:endParaRPr lang="en-US" dirty="0">
              <a:latin typeface="ITC Franklin Gothic Book" pitchFamily="34" charset="0"/>
            </a:endParaRPr>
          </a:p>
          <a:p>
            <a:r>
              <a:rPr lang="en-US" dirty="0">
                <a:latin typeface="ITC Franklin Gothic Book" pitchFamily="34" charset="0"/>
              </a:rPr>
              <a:t>Top 25 Low Cost – No Cost Savings Checklist</a:t>
            </a:r>
          </a:p>
          <a:p>
            <a:r>
              <a:rPr lang="en-US">
                <a:latin typeface="ITC Franklin Gothic Book" pitchFamily="34" charset="0"/>
              </a:rPr>
              <a:t>Visit </a:t>
            </a:r>
            <a:r>
              <a:rPr lang="en-US" b="1" smtClean="0">
                <a:latin typeface="ITC Franklin Gothic Book" pitchFamily="34" charset="0"/>
              </a:rPr>
              <a:t>focusonenergy.com/business/water-and-waster-facilities</a:t>
            </a:r>
            <a:endParaRPr lang="en-US" b="1" dirty="0">
              <a:latin typeface="ITC 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1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1190"/>
            <a:ext cx="6951785" cy="1379700"/>
          </a:xfrm>
        </p:spPr>
        <p:txBody>
          <a:bodyPr/>
          <a:lstStyle/>
          <a:p>
            <a:r>
              <a:rPr lang="en-US" dirty="0">
                <a:latin typeface="Franklin Gothic Medium Cond" panose="020B0606030402020204" pitchFamily="34" charset="0"/>
              </a:rPr>
              <a:t>Additional </a:t>
            </a:r>
            <a:r>
              <a:rPr lang="en-US" dirty="0" smtClean="0">
                <a:latin typeface="Franklin Gothic Medium Cond" panose="020B0606030402020204" pitchFamily="34" charset="0"/>
              </a:rPr>
              <a:t>wastewater offerings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0"/>
            <a:ext cx="10515600" cy="4348163"/>
          </a:xfrm>
        </p:spPr>
        <p:txBody>
          <a:bodyPr>
            <a:normAutofit/>
          </a:bodyPr>
          <a:lstStyle/>
          <a:p>
            <a:r>
              <a:rPr lang="en-US" dirty="0">
                <a:latin typeface="ITC Franklin Gothic Book" pitchFamily="34" charset="0"/>
              </a:rPr>
              <a:t>Project </a:t>
            </a:r>
            <a:r>
              <a:rPr lang="en-US" dirty="0" smtClean="0">
                <a:latin typeface="ITC Franklin Gothic Book" pitchFamily="34" charset="0"/>
              </a:rPr>
              <a:t>assessment</a:t>
            </a:r>
            <a:endParaRPr lang="en-US" dirty="0">
              <a:latin typeface="ITC Franklin Gothic Book" pitchFamily="34" charset="0"/>
            </a:endParaRPr>
          </a:p>
          <a:p>
            <a:pPr lvl="1"/>
            <a:r>
              <a:rPr lang="en-US" dirty="0">
                <a:latin typeface="ITC Franklin Gothic Book" pitchFamily="34" charset="0"/>
              </a:rPr>
              <a:t>Studies and develops a complex process related project</a:t>
            </a:r>
          </a:p>
          <a:p>
            <a:pPr lvl="1"/>
            <a:r>
              <a:rPr lang="en-US" dirty="0">
                <a:latin typeface="ITC Franklin Gothic Book" pitchFamily="34" charset="0"/>
              </a:rPr>
              <a:t>50% of assessment cost up to $</a:t>
            </a:r>
            <a:r>
              <a:rPr lang="en-US" dirty="0" smtClean="0">
                <a:latin typeface="ITC Franklin Gothic Book" pitchFamily="34" charset="0"/>
              </a:rPr>
              <a:t>7,500</a:t>
            </a:r>
            <a:endParaRPr lang="en-US" dirty="0">
              <a:latin typeface="ITC Franklin Gothic Book" pitchFamily="34" charset="0"/>
            </a:endParaRPr>
          </a:p>
          <a:p>
            <a:pPr lvl="1"/>
            <a:r>
              <a:rPr lang="en-US" dirty="0">
                <a:latin typeface="ITC Franklin Gothic Book" pitchFamily="34" charset="0"/>
              </a:rPr>
              <a:t>Capped at 20% of initial annual energy savings projections</a:t>
            </a:r>
          </a:p>
        </p:txBody>
      </p:sp>
    </p:spTree>
    <p:extLst>
      <p:ext uri="{BB962C8B-B14F-4D97-AF65-F5344CB8AC3E}">
        <p14:creationId xmlns:p14="http://schemas.microsoft.com/office/powerpoint/2010/main" val="662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1190"/>
            <a:ext cx="6951785" cy="1379700"/>
          </a:xfrm>
        </p:spPr>
        <p:txBody>
          <a:bodyPr/>
          <a:lstStyle/>
          <a:p>
            <a:r>
              <a:rPr lang="en-US" dirty="0">
                <a:latin typeface="Franklin Gothic Medium Cond" panose="020B0606030402020204" pitchFamily="34" charset="0"/>
              </a:rPr>
              <a:t>Registered Trade Ally </a:t>
            </a:r>
            <a:r>
              <a:rPr lang="en-US" dirty="0" smtClean="0">
                <a:latin typeface="Franklin Gothic Medium Cond" panose="020B0606030402020204" pitchFamily="34" charset="0"/>
              </a:rPr>
              <a:t>benefits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0"/>
            <a:ext cx="10515600" cy="4348163"/>
          </a:xfrm>
        </p:spPr>
        <p:txBody>
          <a:bodyPr>
            <a:normAutofit/>
          </a:bodyPr>
          <a:lstStyle/>
          <a:p>
            <a:r>
              <a:rPr lang="en-US" dirty="0">
                <a:latin typeface="ITC Franklin Gothic Book" pitchFamily="34" charset="0"/>
              </a:rPr>
              <a:t>Direct payment of program incentives to your business</a:t>
            </a:r>
          </a:p>
          <a:p>
            <a:r>
              <a:rPr lang="en-US" dirty="0">
                <a:latin typeface="ITC Franklin Gothic Book" pitchFamily="34" charset="0"/>
              </a:rPr>
              <a:t>Listing on </a:t>
            </a:r>
            <a:r>
              <a:rPr lang="en-US" b="1" dirty="0">
                <a:latin typeface="ITC Franklin Gothic Book" pitchFamily="34" charset="0"/>
              </a:rPr>
              <a:t>focusonenergy.com</a:t>
            </a:r>
            <a:r>
              <a:rPr lang="en-US" dirty="0">
                <a:latin typeface="ITC Franklin Gothic Book" pitchFamily="34" charset="0"/>
              </a:rPr>
              <a:t> where customers can easily find your business</a:t>
            </a:r>
          </a:p>
          <a:p>
            <a:r>
              <a:rPr lang="en-US" dirty="0">
                <a:latin typeface="ITC Franklin Gothic Book" pitchFamily="34" charset="0"/>
              </a:rPr>
              <a:t>Participation in specific bonuses and special promotions</a:t>
            </a:r>
          </a:p>
          <a:p>
            <a:r>
              <a:rPr lang="en-US" dirty="0">
                <a:latin typeface="ITC Franklin Gothic Book" pitchFamily="34" charset="0"/>
              </a:rPr>
              <a:t>Utilize co-branding opportunities to promote your business and Focus on </a:t>
            </a:r>
            <a:r>
              <a:rPr lang="en-US" dirty="0" smtClean="0">
                <a:latin typeface="ITC Franklin Gothic Book" pitchFamily="34" charset="0"/>
              </a:rPr>
              <a:t>Energy</a:t>
            </a:r>
            <a:endParaRPr lang="en-US" dirty="0">
              <a:latin typeface="ITC Franklin Gothic Book" pitchFamily="34" charset="0"/>
            </a:endParaRPr>
          </a:p>
          <a:p>
            <a:r>
              <a:rPr lang="en-US" dirty="0">
                <a:latin typeface="ITC Franklin Gothic Book" pitchFamily="34" charset="0"/>
              </a:rPr>
              <a:t>Find a Trade Ally Look Up Tool </a:t>
            </a:r>
          </a:p>
          <a:p>
            <a:pPr lvl="1"/>
            <a:r>
              <a:rPr lang="en-US" b="1" dirty="0" smtClean="0">
                <a:latin typeface="ITC Franklin Gothic Book" pitchFamily="34" charset="0"/>
              </a:rPr>
              <a:t>focusonenergy.com/trade-ally/find</a:t>
            </a:r>
            <a:endParaRPr lang="en-US" b="1" dirty="0">
              <a:latin typeface="ITC 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56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F9EF3A2CAE284E8046FD2FB5F76CC6" ma:contentTypeVersion="4" ma:contentTypeDescription="Create a new document." ma:contentTypeScope="" ma:versionID="716d18ff95699d3b8462df6d505604cc">
  <xsd:schema xmlns:xsd="http://www.w3.org/2001/XMLSchema" xmlns:xs="http://www.w3.org/2001/XMLSchema" xmlns:p="http://schemas.microsoft.com/office/2006/metadata/properties" xmlns:ns2="e63d4fb6-bfce-4aac-a34b-0a4b9bfa0019" xmlns:ns3="c695258a-eb93-40f0-8621-5fbaf0078a61" targetNamespace="http://schemas.microsoft.com/office/2006/metadata/properties" ma:root="true" ma:fieldsID="35de589f0269ecfeabfd4fa1b85b1b4b" ns2:_="" ns3:_="">
    <xsd:import namespace="e63d4fb6-bfce-4aac-a34b-0a4b9bfa0019"/>
    <xsd:import namespace="c695258a-eb93-40f0-8621-5fbaf0078a6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3d4fb6-bfce-4aac-a34b-0a4b9bfa001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95258a-eb93-40f0-8621-5fbaf0078a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6FEF24E-7661-4F57-B37D-770E98A147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4A2303-5B11-4DF7-B91A-759D8E4A91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3d4fb6-bfce-4aac-a34b-0a4b9bfa0019"/>
    <ds:schemaRef ds:uri="c695258a-eb93-40f0-8621-5fbaf0078a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335B4C4-91EB-472B-8DB7-87999C1CBD2E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c695258a-eb93-40f0-8621-5fbaf0078a61"/>
    <ds:schemaRef ds:uri="e63d4fb6-bfce-4aac-a34b-0a4b9bfa0019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4792</TotalTime>
  <Words>694</Words>
  <Application>Microsoft Office PowerPoint</Application>
  <PresentationFormat>Widescreen</PresentationFormat>
  <Paragraphs>96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Franklin Gothic Demi Cond</vt:lpstr>
      <vt:lpstr>Franklin Gothic Medium Cond</vt:lpstr>
      <vt:lpstr>ITC Franklin Gothic Book</vt:lpstr>
      <vt:lpstr>Custom Design</vt:lpstr>
      <vt:lpstr>PowerPoint Presentation</vt:lpstr>
      <vt:lpstr>Agenda</vt:lpstr>
      <vt:lpstr>Wastewater Service Provider (WSP) requirements</vt:lpstr>
      <vt:lpstr>Incentive application details</vt:lpstr>
      <vt:lpstr>Critical information</vt:lpstr>
      <vt:lpstr>Wastewater Plant Energy Assessment (WWPEA) final report</vt:lpstr>
      <vt:lpstr>Resources</vt:lpstr>
      <vt:lpstr>Additional wastewater offerings</vt:lpstr>
      <vt:lpstr>Registered Trade Ally benefits</vt:lpstr>
      <vt:lpstr>Getting started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Brent Layton</dc:creator>
  <cp:lastModifiedBy>Steve Craker</cp:lastModifiedBy>
  <cp:revision>215</cp:revision>
  <dcterms:created xsi:type="dcterms:W3CDTF">2018-09-25T15:45:00Z</dcterms:created>
  <dcterms:modified xsi:type="dcterms:W3CDTF">2020-02-13T15:02:52Z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0x01010001F9EF3A2CAE284E8046FD2FB5F76CC6</vt:lpwstr>
  </property>
</Properties>
</file>